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65" r:id="rId2"/>
    <p:sldId id="366" r:id="rId3"/>
    <p:sldId id="362" r:id="rId4"/>
    <p:sldId id="364" r:id="rId5"/>
    <p:sldId id="260" r:id="rId6"/>
    <p:sldId id="372" r:id="rId7"/>
    <p:sldId id="261" r:id="rId8"/>
    <p:sldId id="262" r:id="rId9"/>
    <p:sldId id="269" r:id="rId10"/>
    <p:sldId id="371" r:id="rId11"/>
    <p:sldId id="370" r:id="rId12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Обязательные слайды" id="{248E5CD8-1028-4246-90C7-3263F7F286D3}">
          <p14:sldIdLst>
            <p14:sldId id="365"/>
            <p14:sldId id="366"/>
            <p14:sldId id="362"/>
            <p14:sldId id="364"/>
          </p14:sldIdLst>
        </p14:section>
        <p14:section name="Шаблоны слайдов" id="{24401F80-F81B-49C3-8D55-70A14F0BF8FF}">
          <p14:sldIdLst>
            <p14:sldId id="260"/>
            <p14:sldId id="372"/>
            <p14:sldId id="261"/>
            <p14:sldId id="262"/>
            <p14:sldId id="269"/>
          </p14:sldIdLst>
        </p14:section>
        <p14:section name="Материалы" id="{0F84D0DE-CEB1-417E-B269-8B3EB04B5FA6}">
          <p14:sldIdLst>
            <p14:sldId id="371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81" d="100"/>
          <a:sy n="81" d="100"/>
        </p:scale>
        <p:origin x="1061" y="62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1ash-cmd/X5olution" TargetMode="External"/><Relationship Id="rId2" Type="http://schemas.openxmlformats.org/officeDocument/2006/relationships/hyperlink" Target="http://51.250.123.176:8000/pos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hyperlink" Target="https://huggingface.co/DeepPavlov/rubert-base-cas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1447239" y="2173348"/>
            <a:ext cx="2172952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X5olution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ru-RU" dirty="0"/>
              <a:t>Задача №10 «Сервис выделения сущностей из поискового запроса клиента в мобильном приложении торговой сети «Пятерочка»»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903B5E-8F67-0447-3171-E145742780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2" b="26702"/>
          <a:stretch>
            <a:fillRect/>
          </a:stretch>
        </p:blipFill>
        <p:spPr>
          <a:xfrm>
            <a:off x="1683206" y="2201323"/>
            <a:ext cx="1701018" cy="1502407"/>
          </a:xfrm>
        </p:spPr>
      </p:pic>
      <p:pic>
        <p:nvPicPr>
          <p:cNvPr id="7" name="Рисунок 6" descr="Изображение выглядит как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D85163B-A3B7-F34C-967A-18847F8D68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97" y="792235"/>
            <a:ext cx="5744055" cy="369085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Графика, Шрифт, символ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C4362AC-3DDE-0AF5-886C-CE178636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81" y="1731501"/>
            <a:ext cx="2723882" cy="18382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756D82-4133-7E1A-2660-DA41144AB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24" y="1994821"/>
            <a:ext cx="5664600" cy="191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BB8C87-4CEB-44D2-C1B5-E8015ACDBF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6992"/>
          <a:stretch/>
        </p:blipFill>
        <p:spPr>
          <a:xfrm>
            <a:off x="1446946" y="1062879"/>
            <a:ext cx="3883662" cy="4894861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1674E3E-A316-630D-3A04-3BFF88E90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8086A5-79FF-5F72-B17B-8264F76C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524122"/>
            <a:ext cx="9862734" cy="376138"/>
          </a:xfrm>
        </p:spPr>
        <p:txBody>
          <a:bodyPr/>
          <a:lstStyle/>
          <a:p>
            <a:r>
              <a:rPr lang="ru-RU" dirty="0"/>
              <a:t>Установка </a:t>
            </a:r>
            <a:r>
              <a:rPr lang="en-GB" dirty="0"/>
              <a:t>Docker</a:t>
            </a:r>
            <a:r>
              <a:rPr lang="ru-RU" dirty="0"/>
              <a:t> и попытка поместить </a:t>
            </a:r>
            <a:br>
              <a:rPr lang="ru-RU" dirty="0"/>
            </a:br>
            <a:r>
              <a:rPr lang="ru-RU" dirty="0"/>
              <a:t>решение туда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C775D6-6B76-6D37-C8D9-9B9041F39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88FAB70-FCB6-3DCA-4392-E92768FF45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8CDFDF7-DB8F-CDF6-8E3E-E47BF56188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60460B6-AA31-1421-28CD-72737A9B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00" y="1062879"/>
            <a:ext cx="4400843" cy="489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4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71D12-3714-B06A-0577-F3D4102D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с двумя учесеченными противолежащими углами 74">
            <a:extLst>
              <a:ext uri="{FF2B5EF4-FFF2-40B4-BE49-F238E27FC236}">
                <a16:creationId xmlns:a16="http://schemas.microsoft.com/office/drawing/2014/main" id="{A7707698-FDC7-B679-20A3-11F099337D42}"/>
              </a:ext>
            </a:extLst>
          </p:cNvPr>
          <p:cNvSpPr/>
          <p:nvPr/>
        </p:nvSpPr>
        <p:spPr>
          <a:xfrm>
            <a:off x="1216207" y="2321032"/>
            <a:ext cx="4488586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Прямоугольник с двумя учесеченными противолежащими углами 75">
            <a:extLst>
              <a:ext uri="{FF2B5EF4-FFF2-40B4-BE49-F238E27FC236}">
                <a16:creationId xmlns:a16="http://schemas.microsoft.com/office/drawing/2014/main" id="{8BB7082F-5962-9329-B5F3-27788D282D5D}"/>
              </a:ext>
            </a:extLst>
          </p:cNvPr>
          <p:cNvSpPr/>
          <p:nvPr/>
        </p:nvSpPr>
        <p:spPr>
          <a:xfrm>
            <a:off x="6503071" y="2339886"/>
            <a:ext cx="4488586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Прямоугольник с двумя учесеченными противолежащими углами 77">
            <a:extLst>
              <a:ext uri="{FF2B5EF4-FFF2-40B4-BE49-F238E27FC236}">
                <a16:creationId xmlns:a16="http://schemas.microsoft.com/office/drawing/2014/main" id="{7BE8F7E4-143D-9A9C-FD65-15575E6A6555}"/>
              </a:ext>
            </a:extLst>
          </p:cNvPr>
          <p:cNvSpPr/>
          <p:nvPr/>
        </p:nvSpPr>
        <p:spPr>
          <a:xfrm>
            <a:off x="1216207" y="3909767"/>
            <a:ext cx="4488586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Прямоугольник с двумя учесеченными противолежащими углами 78">
            <a:extLst>
              <a:ext uri="{FF2B5EF4-FFF2-40B4-BE49-F238E27FC236}">
                <a16:creationId xmlns:a16="http://schemas.microsoft.com/office/drawing/2014/main" id="{5FB24D59-AB0E-F5B3-7E02-5455F268D099}"/>
              </a:ext>
            </a:extLst>
          </p:cNvPr>
          <p:cNvSpPr/>
          <p:nvPr/>
        </p:nvSpPr>
        <p:spPr>
          <a:xfrm>
            <a:off x="6503071" y="3932302"/>
            <a:ext cx="4488586" cy="169200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876B67-14B1-4E84-3099-066486C6A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D7923-B720-2CD3-0CCA-9A8685C3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458" y="846633"/>
            <a:ext cx="11244772" cy="376138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СПАСИБО ЗА ВНИМАНИЕ! </a:t>
            </a:r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ADEEF28E-2EFD-2887-33BC-A51A865CDD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19816" y="3093593"/>
            <a:ext cx="3788520" cy="81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http://51.250.123.176:8000/post</a:t>
            </a:r>
            <a:endParaRPr lang="en-GB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64" name="Текст 63">
            <a:extLst>
              <a:ext uri="{FF2B5EF4-FFF2-40B4-BE49-F238E27FC236}">
                <a16:creationId xmlns:a16="http://schemas.microsoft.com/office/drawing/2014/main" id="{06F65EAF-71EA-EB12-2CA8-42F074D6F35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76019" y="2985728"/>
            <a:ext cx="4293459" cy="776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https://github.com/s1ash-cmd/X5olution#</a:t>
            </a:r>
            <a:endParaRPr lang="en-GB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5F79D2-ED3E-5274-C2DB-D14A1FD9A5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433671" y="4963774"/>
            <a:ext cx="2957630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epdcgi4h1h8e5lc1a4r9</a:t>
            </a:r>
            <a:endParaRPr lang="ru-RU" sz="1600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6E9FB7CA-5AB2-E9B1-1BFB-3C9FB4EF320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698198" y="4967562"/>
            <a:ext cx="3937743" cy="800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https://huggingface.co/DeepPavlov/rubert-base-cased</a:t>
            </a:r>
            <a:endParaRPr lang="ru-RU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16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4F9779D-B29D-261F-FDA2-1B975BA3863C}"/>
              </a:ext>
            </a:extLst>
          </p:cNvPr>
          <p:cNvGrpSpPr/>
          <p:nvPr/>
        </p:nvGrpSpPr>
        <p:grpSpPr>
          <a:xfrm>
            <a:off x="308835" y="708711"/>
            <a:ext cx="9680292" cy="910049"/>
            <a:chOff x="172911" y="238267"/>
            <a:chExt cx="9680292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71E681A1-CAF1-CEE1-5557-813536235F10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8436228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E52A1760-7C1C-6696-9FB3-39E81349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sp>
        <p:nvSpPr>
          <p:cNvPr id="69" name="Заголовок 1">
            <a:extLst>
              <a:ext uri="{FF2B5EF4-FFF2-40B4-BE49-F238E27FC236}">
                <a16:creationId xmlns:a16="http://schemas.microsoft.com/office/drawing/2014/main" id="{FE4D3CAE-6C98-9A12-8DB3-C465255EB270}"/>
              </a:ext>
            </a:extLst>
          </p:cNvPr>
          <p:cNvSpPr txBox="1">
            <a:spLocks/>
          </p:cNvSpPr>
          <p:nvPr/>
        </p:nvSpPr>
        <p:spPr>
          <a:xfrm>
            <a:off x="1433671" y="2388973"/>
            <a:ext cx="3581924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01</a:t>
            </a:r>
          </a:p>
        </p:txBody>
      </p:sp>
      <p:sp>
        <p:nvSpPr>
          <p:cNvPr id="70" name="Заголовок 1">
            <a:extLst>
              <a:ext uri="{FF2B5EF4-FFF2-40B4-BE49-F238E27FC236}">
                <a16:creationId xmlns:a16="http://schemas.microsoft.com/office/drawing/2014/main" id="{8D591A99-FA62-E4B6-074B-DE7DFC2747DA}"/>
              </a:ext>
            </a:extLst>
          </p:cNvPr>
          <p:cNvSpPr txBox="1">
            <a:spLocks/>
          </p:cNvSpPr>
          <p:nvPr/>
        </p:nvSpPr>
        <p:spPr>
          <a:xfrm>
            <a:off x="6698198" y="2407827"/>
            <a:ext cx="3581924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02</a:t>
            </a:r>
          </a:p>
        </p:txBody>
      </p:sp>
      <p:sp>
        <p:nvSpPr>
          <p:cNvPr id="72" name="Заголовок 1">
            <a:extLst>
              <a:ext uri="{FF2B5EF4-FFF2-40B4-BE49-F238E27FC236}">
                <a16:creationId xmlns:a16="http://schemas.microsoft.com/office/drawing/2014/main" id="{F9A8CFF1-8555-6D47-3883-A979EED95298}"/>
              </a:ext>
            </a:extLst>
          </p:cNvPr>
          <p:cNvSpPr txBox="1">
            <a:spLocks/>
          </p:cNvSpPr>
          <p:nvPr/>
        </p:nvSpPr>
        <p:spPr>
          <a:xfrm>
            <a:off x="1433671" y="4144665"/>
            <a:ext cx="3581924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</a:t>
            </a:r>
            <a:r>
              <a:rPr lang="en-GB" sz="3600" dirty="0">
                <a:solidFill>
                  <a:srgbClr val="EF257A"/>
                </a:solidFill>
                <a:latin typeface="+mn-lt"/>
              </a:rPr>
              <a:t>3</a:t>
            </a:r>
            <a:endParaRPr lang="ru-RU" sz="36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8B14DCEC-C467-3FB8-B94E-B4598531C225}"/>
              </a:ext>
            </a:extLst>
          </p:cNvPr>
          <p:cNvSpPr txBox="1">
            <a:spLocks/>
          </p:cNvSpPr>
          <p:nvPr/>
        </p:nvSpPr>
        <p:spPr>
          <a:xfrm>
            <a:off x="6698198" y="4095483"/>
            <a:ext cx="3581924" cy="6407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3600" dirty="0">
                <a:solidFill>
                  <a:srgbClr val="EF257A"/>
                </a:solidFill>
                <a:latin typeface="+mn-lt"/>
              </a:rPr>
              <a:t>0</a:t>
            </a:r>
            <a:r>
              <a:rPr lang="en-GB" sz="3600" dirty="0">
                <a:solidFill>
                  <a:srgbClr val="EF257A"/>
                </a:solidFill>
                <a:latin typeface="+mn-lt"/>
              </a:rPr>
              <a:t>4</a:t>
            </a:r>
            <a:r>
              <a:rPr lang="ru-RU" sz="3600" dirty="0">
                <a:solidFill>
                  <a:srgbClr val="EF257A"/>
                </a:solidFill>
                <a:latin typeface="+mn-lt"/>
              </a:rPr>
              <a:t> </a:t>
            </a:r>
          </a:p>
        </p:txBody>
      </p:sp>
      <p:sp>
        <p:nvSpPr>
          <p:cNvPr id="4" name="Текст 62">
            <a:extLst>
              <a:ext uri="{FF2B5EF4-FFF2-40B4-BE49-F238E27FC236}">
                <a16:creationId xmlns:a16="http://schemas.microsoft.com/office/drawing/2014/main" id="{CB9AA357-72FF-E44D-217D-FF4B276EFA1B}"/>
              </a:ext>
            </a:extLst>
          </p:cNvPr>
          <p:cNvSpPr txBox="1">
            <a:spLocks/>
          </p:cNvSpPr>
          <p:nvPr/>
        </p:nvSpPr>
        <p:spPr>
          <a:xfrm>
            <a:off x="2119458" y="1368457"/>
            <a:ext cx="3977624" cy="4490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1600" dirty="0">
                <a:solidFill>
                  <a:schemeClr val="accent3"/>
                </a:solidFill>
                <a:latin typeface="+mj-lt"/>
              </a:rPr>
              <a:t>Ссылки на наши решения: 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86C7E3C-3697-25CE-7678-277B7C89A84E}"/>
              </a:ext>
            </a:extLst>
          </p:cNvPr>
          <p:cNvSpPr txBox="1">
            <a:spLocks/>
          </p:cNvSpPr>
          <p:nvPr/>
        </p:nvSpPr>
        <p:spPr>
          <a:xfrm>
            <a:off x="2119458" y="2590065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2200" dirty="0">
                <a:solidFill>
                  <a:srgbClr val="EF257A"/>
                </a:solidFill>
                <a:latin typeface="+mn-lt"/>
              </a:rPr>
              <a:t>Веб-сайт с </a:t>
            </a:r>
            <a:r>
              <a:rPr lang="en-GB" sz="2200" dirty="0" err="1">
                <a:solidFill>
                  <a:srgbClr val="EF257A"/>
                </a:solidFill>
                <a:latin typeface="+mn-lt"/>
              </a:rPr>
              <a:t>FastAPI</a:t>
            </a:r>
            <a:endParaRPr lang="ru-RU" sz="22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2F11899-8DC2-8025-252A-0401B2E3C407}"/>
              </a:ext>
            </a:extLst>
          </p:cNvPr>
          <p:cNvSpPr txBox="1">
            <a:spLocks/>
          </p:cNvSpPr>
          <p:nvPr/>
        </p:nvSpPr>
        <p:spPr>
          <a:xfrm>
            <a:off x="7556586" y="2618530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2200" dirty="0">
                <a:solidFill>
                  <a:srgbClr val="EF257A"/>
                </a:solidFill>
                <a:latin typeface="+mn-lt"/>
              </a:rPr>
              <a:t>Ссылка на </a:t>
            </a:r>
            <a:r>
              <a:rPr lang="en-GB" sz="2200" dirty="0">
                <a:solidFill>
                  <a:srgbClr val="EF257A"/>
                </a:solidFill>
                <a:latin typeface="+mn-lt"/>
              </a:rPr>
              <a:t>Git</a:t>
            </a:r>
            <a:endParaRPr lang="ru-RU" sz="22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29A28E3-4A43-5CCF-7ED8-808A2F29EA5D}"/>
              </a:ext>
            </a:extLst>
          </p:cNvPr>
          <p:cNvSpPr txBox="1">
            <a:spLocks/>
          </p:cNvSpPr>
          <p:nvPr/>
        </p:nvSpPr>
        <p:spPr>
          <a:xfrm>
            <a:off x="2290680" y="4453076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2200" dirty="0">
                <a:solidFill>
                  <a:srgbClr val="EF257A"/>
                </a:solidFill>
                <a:latin typeface="+mn-lt"/>
              </a:rPr>
              <a:t>Ссылка на ВМ </a:t>
            </a:r>
            <a:endParaRPr lang="en-GB" sz="2200" dirty="0">
              <a:solidFill>
                <a:srgbClr val="EF257A"/>
              </a:solidFill>
              <a:latin typeface="+mn-lt"/>
            </a:endParaRPr>
          </a:p>
          <a:p>
            <a:r>
              <a:rPr lang="en-GB" sz="2200" dirty="0" err="1">
                <a:solidFill>
                  <a:srgbClr val="EF257A"/>
                </a:solidFill>
                <a:latin typeface="+mn-lt"/>
              </a:rPr>
              <a:t>YandexCloud</a:t>
            </a:r>
            <a:endParaRPr lang="ru-RU" sz="22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B407956-30ED-F610-7626-C7F5C08F63DE}"/>
              </a:ext>
            </a:extLst>
          </p:cNvPr>
          <p:cNvSpPr txBox="1">
            <a:spLocks/>
          </p:cNvSpPr>
          <p:nvPr/>
        </p:nvSpPr>
        <p:spPr>
          <a:xfrm>
            <a:off x="7556586" y="4656309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sz="2100" dirty="0">
                <a:solidFill>
                  <a:srgbClr val="EF257A"/>
                </a:solidFill>
                <a:latin typeface="+mn-lt"/>
              </a:rPr>
              <a:t>Ссылка на </a:t>
            </a:r>
          </a:p>
          <a:p>
            <a:r>
              <a:rPr lang="ru-RU" sz="2100" dirty="0">
                <a:solidFill>
                  <a:srgbClr val="EF257A"/>
                </a:solidFill>
                <a:latin typeface="+mn-lt"/>
              </a:rPr>
              <a:t>использованную </a:t>
            </a:r>
          </a:p>
          <a:p>
            <a:r>
              <a:rPr lang="ru-RU" sz="2100" dirty="0">
                <a:solidFill>
                  <a:srgbClr val="EF257A"/>
                </a:solidFill>
                <a:latin typeface="+mn-lt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59882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C7F1B208-7478-7BDA-1FDE-22C1555254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1879" y="1111588"/>
            <a:ext cx="5227567" cy="2221824"/>
          </a:xfrm>
        </p:spPr>
      </p:sp>
      <p:sp>
        <p:nvSpPr>
          <p:cNvPr id="4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1097071" y="3259663"/>
            <a:ext cx="3912706" cy="7919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Сервис выделения сущностей из поискового запроса клиента в мобильном приложении торговой сети «Пятерочка»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7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ru-RU" dirty="0">
                <a:solidFill>
                  <a:srgbClr val="FFFFFF"/>
                </a:solidFill>
              </a:rPr>
              <a:t>Цель нашего решения - р</a:t>
            </a:r>
            <a:r>
              <a:rPr lang="ru-RU" b="0" i="0" dirty="0">
                <a:solidFill>
                  <a:srgbClr val="FFFFFF"/>
                </a:solidFill>
                <a:effectLst/>
              </a:rPr>
              <a:t>азработать сервис по выделению категории, бренда, объема и процента из запроса клиента. </a:t>
            </a:r>
            <a:r>
              <a:rPr lang="ru-RU" dirty="0">
                <a:solidFill>
                  <a:srgbClr val="FFFFFF"/>
                </a:solidFill>
              </a:rPr>
              <a:t>Стек технологий: </a:t>
            </a:r>
            <a:r>
              <a:rPr lang="en-GB" b="0" i="0" dirty="0">
                <a:solidFill>
                  <a:srgbClr val="FFFFFF"/>
                </a:solidFill>
                <a:effectLst/>
              </a:rPr>
              <a:t>Hugging Face, </a:t>
            </a:r>
            <a:r>
              <a:rPr lang="en-GB" b="0" i="0" dirty="0" err="1">
                <a:solidFill>
                  <a:srgbClr val="FFFFFF"/>
                </a:solidFill>
                <a:effectLst/>
              </a:rPr>
              <a:t>FastAPI</a:t>
            </a:r>
            <a:r>
              <a:rPr lang="ru-RU" b="0" i="0" dirty="0">
                <a:solidFill>
                  <a:srgbClr val="FFFFFF"/>
                </a:solidFill>
                <a:effectLst/>
              </a:rPr>
              <a:t>, </a:t>
            </a:r>
            <a:r>
              <a:rPr lang="en-GB" b="0" i="0" dirty="0">
                <a:solidFill>
                  <a:srgbClr val="FFFFFF"/>
                </a:solidFill>
                <a:effectLst/>
              </a:rPr>
              <a:t>Docker, </a:t>
            </a:r>
            <a:r>
              <a:rPr lang="en-GB" b="0" i="0" dirty="0" err="1">
                <a:solidFill>
                  <a:srgbClr val="FFFFFF"/>
                </a:solidFill>
                <a:effectLst/>
              </a:rPr>
              <a:t>YandexCloud</a:t>
            </a:r>
            <a:r>
              <a:rPr lang="en-GB" b="0" i="0" dirty="0">
                <a:solidFill>
                  <a:srgbClr val="FFFFFF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FFFFFF"/>
                </a:solidFill>
                <a:effectLst/>
              </a:rPr>
              <a:t>PyTorch</a:t>
            </a:r>
            <a:r>
              <a:rPr lang="en-GB" b="0" i="0" dirty="0">
                <a:solidFill>
                  <a:srgbClr val="FFFFFF"/>
                </a:solidFill>
                <a:effectLst/>
              </a:rPr>
              <a:t>.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1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6534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В дальнейшем планируем </a:t>
            </a:r>
            <a:r>
              <a:rPr lang="ru-RU" dirty="0" err="1"/>
              <a:t>дообучить</a:t>
            </a:r>
            <a:r>
              <a:rPr lang="ru-RU" dirty="0"/>
              <a:t> модель до наивысшего скора. Также мы хотим до конца синхронизировать с </a:t>
            </a:r>
            <a:r>
              <a:rPr lang="en-GB" dirty="0"/>
              <a:t>Docker’</a:t>
            </a:r>
            <a:r>
              <a:rPr lang="ru-RU" dirty="0"/>
              <a:t>ом (появились проблемы). В перспективе можно </a:t>
            </a:r>
            <a:r>
              <a:rPr lang="ru-RU" dirty="0" err="1"/>
              <a:t>дообучать</a:t>
            </a:r>
            <a:r>
              <a:rPr lang="ru-RU" dirty="0"/>
              <a:t> модель на новых данных, добавить новые сущности для распознавания.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Москва</a:t>
            </a:r>
          </a:p>
          <a:p>
            <a:r>
              <a:rPr lang="ru-RU" dirty="0"/>
              <a:t>5 человек </a:t>
            </a:r>
          </a:p>
          <a:p>
            <a:r>
              <a:rPr lang="ru-RU" dirty="0"/>
              <a:t>Капитан команды – Саклакова Валерия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D9BA09-C810-2F74-42C5-CC081B9E1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8" b="13850"/>
          <a:stretch/>
        </p:blipFill>
        <p:spPr>
          <a:xfrm>
            <a:off x="7671175" y="1202717"/>
            <a:ext cx="2593993" cy="214737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3ABAC59-76AA-8B1A-945E-B41E6E4B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4" y="149815"/>
            <a:ext cx="3593272" cy="74646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F7CD4B4-22E0-9B13-7BDD-A61B6DDB5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32" y="320617"/>
            <a:ext cx="3706689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7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Валерия Саклакова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Анна Смирнова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AF370263-13A5-C54C-7A0E-B798A3BBB072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Анастасия Гердт</a:t>
            </a: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C0BDD918-C523-85DA-E4EE-1309ADD1F936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Анна Оганесян</a:t>
            </a: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BA535C5E-D1B9-D307-33DC-05D16A721745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Дмитрий Петров</a:t>
            </a: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D3D1D203-F229-15D1-D9CF-6A8D79F8B138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820946FA-1EEC-A584-2AA0-2D6CA2606D3E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45CAE250-DBB1-9BFA-27FB-954552F49E5D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10A0337-E467-A9BD-3572-926AE84124D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>
          <a:xfrm>
            <a:off x="936625" y="1522413"/>
            <a:ext cx="1536700" cy="1439862"/>
          </a:xfr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237B673-557F-A117-D886-7F650F2550E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>
          <a:xfrm>
            <a:off x="3133725" y="1522413"/>
            <a:ext cx="1535113" cy="1439862"/>
          </a:xfr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2B1863C-92D8-D3BE-F247-956F91E2BCA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>
          <a:xfrm>
            <a:off x="5332413" y="1522413"/>
            <a:ext cx="1536700" cy="1439862"/>
          </a:xfr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ACFCC9C-569F-FB50-C2A0-8C8AEEC2737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>
          <a:xfrm>
            <a:off x="7518400" y="1522413"/>
            <a:ext cx="1536700" cy="1439862"/>
          </a:xfr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BE67EC-367D-D21C-345A-D78C98683E3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>
          <a:xfrm>
            <a:off x="9696450" y="1522413"/>
            <a:ext cx="1535113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en-GB" dirty="0">
                <a:latin typeface="+mn-lt"/>
              </a:rPr>
              <a:t>X5OLUTION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6323" y="4426361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@saklakovalerya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+7-913-052-78-83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en-GB" dirty="0"/>
              <a:t>ML-engineer</a:t>
            </a:r>
            <a:endParaRPr lang="ru-RU" dirty="0"/>
          </a:p>
          <a:p>
            <a:r>
              <a:rPr lang="en-GB" dirty="0"/>
              <a:t>@iamannia</a:t>
            </a:r>
          </a:p>
          <a:p>
            <a:r>
              <a:rPr lang="ru-RU" dirty="0"/>
              <a:t>+7-960-554-71-20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0DF70EE-E30A-9927-9407-11A722DC79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en-GB" dirty="0"/>
              <a:t>ML-engineer</a:t>
            </a:r>
            <a:endParaRPr lang="ru-RU" dirty="0"/>
          </a:p>
          <a:p>
            <a:r>
              <a:rPr lang="en-GB" dirty="0"/>
              <a:t>@anastgerdt</a:t>
            </a:r>
            <a:endParaRPr lang="ru-RU" dirty="0"/>
          </a:p>
          <a:p>
            <a:r>
              <a:rPr lang="en-GB" dirty="0"/>
              <a:t>+7-</a:t>
            </a:r>
            <a:r>
              <a:rPr lang="ru-RU" dirty="0"/>
              <a:t>916</a:t>
            </a:r>
            <a:r>
              <a:rPr lang="en-GB" dirty="0"/>
              <a:t>-</a:t>
            </a:r>
            <a:r>
              <a:rPr lang="ru-RU" dirty="0"/>
              <a:t>716</a:t>
            </a:r>
            <a:r>
              <a:rPr lang="en-GB" dirty="0"/>
              <a:t>-</a:t>
            </a:r>
            <a:r>
              <a:rPr lang="ru-RU" dirty="0"/>
              <a:t>28</a:t>
            </a:r>
            <a:r>
              <a:rPr lang="en-GB" dirty="0"/>
              <a:t>-</a:t>
            </a:r>
            <a:r>
              <a:rPr lang="ru-RU" dirty="0"/>
              <a:t>30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7219F4-4A32-4712-0457-14090DB933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en-GB" dirty="0"/>
              <a:t>Backend-Developer</a:t>
            </a:r>
            <a:endParaRPr lang="ru-RU" dirty="0"/>
          </a:p>
          <a:p>
            <a:r>
              <a:rPr lang="en-GB" dirty="0"/>
              <a:t>@annie_ogatt</a:t>
            </a:r>
            <a:endParaRPr lang="ru-RU" dirty="0"/>
          </a:p>
          <a:p>
            <a:r>
              <a:rPr lang="ru-RU" dirty="0"/>
              <a:t>+79155340407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F863CD4C-8BB4-FFBB-C30C-D14CF2EA2E6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264316"/>
            <a:ext cx="1843581" cy="1576498"/>
          </a:xfrm>
        </p:spPr>
        <p:txBody>
          <a:bodyPr/>
          <a:lstStyle/>
          <a:p>
            <a:r>
              <a:rPr lang="en-GB" dirty="0"/>
              <a:t>Backend-Developer</a:t>
            </a:r>
            <a:endParaRPr lang="ru-RU" dirty="0"/>
          </a:p>
          <a:p>
            <a:r>
              <a:rPr lang="en-GB" dirty="0"/>
              <a:t>@s1ash2k</a:t>
            </a:r>
            <a:endParaRPr lang="ru-RU" dirty="0"/>
          </a:p>
          <a:p>
            <a:r>
              <a:rPr lang="ru-RU" dirty="0"/>
              <a:t>+7-985-187-28-05</a:t>
            </a: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4006CB4-BD4D-EF41-3DCA-EDB126B8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DE1A9-1AD8-0498-5446-8F5D409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en-GB" dirty="0">
                <a:latin typeface="+mn-lt"/>
              </a:rPr>
              <a:t>X5OLUTION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17206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Учимся в одном вузе, на одном потоке. Участвовали ранее в кейсах и </a:t>
            </a:r>
            <a:r>
              <a:rPr lang="ru-RU" dirty="0" err="1"/>
              <a:t>хакатонах</a:t>
            </a:r>
            <a:r>
              <a:rPr lang="ru-RU" dirty="0"/>
              <a:t>, но чтобы конкретно таким составом, такого не было. Решили попробовать свои силы в реальной задаче.  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243328" y="4848998"/>
            <a:ext cx="7664238" cy="12952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Самое тяжелое было то, что мы долго ждали </a:t>
            </a:r>
            <a:r>
              <a:rPr lang="ru-RU" dirty="0" err="1"/>
              <a:t>промокод</a:t>
            </a:r>
            <a:r>
              <a:rPr lang="ru-RU" dirty="0"/>
              <a:t> для </a:t>
            </a:r>
            <a:r>
              <a:rPr lang="en-GB" dirty="0" err="1"/>
              <a:t>SourseCraft</a:t>
            </a:r>
            <a:r>
              <a:rPr lang="ru-RU" dirty="0"/>
              <a:t>. Из-за того, что </a:t>
            </a:r>
            <a:r>
              <a:rPr lang="ru-RU" dirty="0" err="1"/>
              <a:t>промокод</a:t>
            </a:r>
            <a:r>
              <a:rPr lang="ru-RU" dirty="0"/>
              <a:t> прислали поздно, мы не сделали работу совершенно, как могли. К тому же, активный учебный процесс притормозил решение задачи. </a:t>
            </a:r>
            <a:r>
              <a:rPr lang="en-GB" dirty="0"/>
              <a:t> </a:t>
            </a:r>
            <a:endParaRPr lang="ru-RU" dirty="0"/>
          </a:p>
          <a:p>
            <a:pPr marL="0" indent="0" algn="ctr">
              <a:buNone/>
            </a:pPr>
            <a:r>
              <a:rPr lang="ru-RU" dirty="0"/>
              <a:t>Также произошли проблемы с конвертацией решения и </a:t>
            </a:r>
            <a:r>
              <a:rPr lang="en-GB" dirty="0" err="1"/>
              <a:t>FastAPI</a:t>
            </a:r>
            <a:r>
              <a:rPr lang="en-GB" dirty="0"/>
              <a:t> </a:t>
            </a:r>
            <a:r>
              <a:rPr lang="ru-RU" dirty="0"/>
              <a:t>в виртуальную машину, в том числе в </a:t>
            </a:r>
            <a:r>
              <a:rPr lang="en-GB" dirty="0"/>
              <a:t>Docker-</a:t>
            </a:r>
            <a:r>
              <a:rPr lang="ru-RU" dirty="0"/>
              <a:t>контейнер.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6568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Выбрали именно эту задачу из-за её понятного условия и актуальности. А ещё нам интересны обучения </a:t>
            </a:r>
            <a:r>
              <a:rPr lang="ru-RU" dirty="0" err="1"/>
              <a:t>нейронок</a:t>
            </a:r>
            <a:r>
              <a:rPr lang="ru-RU" dirty="0"/>
              <a:t> и </a:t>
            </a:r>
            <a:r>
              <a:rPr lang="en-GB" dirty="0"/>
              <a:t>e-com </a:t>
            </a:r>
            <a:r>
              <a:rPr lang="ru-RU" dirty="0"/>
              <a:t>сфера.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873541" y="1477237"/>
            <a:ext cx="3866856" cy="423628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Выбор и обучение моделей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873544" y="2044848"/>
            <a:ext cx="3866856" cy="672075"/>
          </a:xfrm>
        </p:spPr>
        <p:txBody>
          <a:bodyPr>
            <a:normAutofit fontScale="92500"/>
          </a:bodyPr>
          <a:lstStyle/>
          <a:p>
            <a:r>
              <a:rPr lang="ru-RU" dirty="0"/>
              <a:t>Отбор русскоязычных моделей из </a:t>
            </a:r>
            <a:r>
              <a:rPr lang="ru-RU" dirty="0" err="1"/>
              <a:t>Hugging</a:t>
            </a:r>
            <a:r>
              <a:rPr lang="ru-RU" dirty="0"/>
              <a:t> Face с проверкой лицензий для коммерческого использования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854185" y="3081221"/>
            <a:ext cx="3866856" cy="403756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Тестирование трех архитектур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854185" y="3628960"/>
            <a:ext cx="3866856" cy="67207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Сравнение 2-х базовых и 1 </a:t>
            </a:r>
            <a:r>
              <a:rPr lang="ru-RU" dirty="0" err="1"/>
              <a:t>large</a:t>
            </a:r>
            <a:r>
              <a:rPr lang="ru-RU" dirty="0"/>
              <a:t>-модели для извлечения сущностей из пользовательских запросов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854185" y="4665333"/>
            <a:ext cx="3866856" cy="403913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Разработка </a:t>
            </a:r>
            <a:r>
              <a:rPr lang="ru-RU" dirty="0" err="1">
                <a:solidFill>
                  <a:srgbClr val="F92571"/>
                </a:solidFill>
              </a:rPr>
              <a:t>бейзлайна</a:t>
            </a:r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854185" y="5213072"/>
            <a:ext cx="3866856" cy="672075"/>
          </a:xfrm>
        </p:spPr>
        <p:txBody>
          <a:bodyPr>
            <a:normAutofit fontScale="92500"/>
          </a:bodyPr>
          <a:lstStyle/>
          <a:p>
            <a:r>
              <a:rPr lang="ru-RU" dirty="0" err="1"/>
              <a:t>Rule-based</a:t>
            </a:r>
            <a:r>
              <a:rPr lang="ru-RU" dirty="0"/>
              <a:t> решение на </a:t>
            </a:r>
            <a:r>
              <a:rPr lang="ru-RU" dirty="0" err="1"/>
              <a:t>FastAPI</a:t>
            </a:r>
            <a:r>
              <a:rPr lang="ru-RU" dirty="0"/>
              <a:t> с простыми правилами идентификации TYPE, BRAND, VOLUME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46648" y="1477237"/>
            <a:ext cx="3866856" cy="423628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Создание веб-сервиса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546651" y="2044848"/>
            <a:ext cx="3866856" cy="67207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Реализация асинхронного API с </a:t>
            </a:r>
            <a:r>
              <a:rPr lang="ru-RU" dirty="0" err="1"/>
              <a:t>endpoint</a:t>
            </a:r>
            <a:r>
              <a:rPr lang="ru-RU" dirty="0"/>
              <a:t> /</a:t>
            </a:r>
            <a:r>
              <a:rPr lang="ru-RU" dirty="0" err="1"/>
              <a:t>api</a:t>
            </a:r>
            <a:r>
              <a:rPr lang="ru-RU" dirty="0"/>
              <a:t>/</a:t>
            </a:r>
            <a:r>
              <a:rPr lang="ru-RU" dirty="0" err="1"/>
              <a:t>predict</a:t>
            </a:r>
            <a:r>
              <a:rPr lang="ru-RU" dirty="0"/>
              <a:t> и временем ответа ≤1 секунды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527292" y="3081221"/>
            <a:ext cx="3866856" cy="403756"/>
          </a:xfrm>
        </p:spPr>
        <p:txBody>
          <a:bodyPr/>
          <a:lstStyle/>
          <a:p>
            <a:r>
              <a:rPr lang="en-GB" dirty="0">
                <a:solidFill>
                  <a:srgbClr val="F92571"/>
                </a:solidFill>
              </a:rPr>
              <a:t>Docker-</a:t>
            </a:r>
            <a:r>
              <a:rPr lang="ru-RU" dirty="0">
                <a:solidFill>
                  <a:srgbClr val="F92571"/>
                </a:solidFill>
              </a:rPr>
              <a:t>контейнеризация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527292" y="3628960"/>
            <a:ext cx="3866856" cy="672075"/>
          </a:xfrm>
        </p:spPr>
        <p:txBody>
          <a:bodyPr/>
          <a:lstStyle/>
          <a:p>
            <a:r>
              <a:rPr lang="ru-RU" dirty="0"/>
              <a:t>Упаковка решения в контейнер для удобного развертывания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27292" y="4665333"/>
            <a:ext cx="3866856" cy="403913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Интеграция с </a:t>
            </a:r>
            <a:r>
              <a:rPr lang="en-GB" dirty="0">
                <a:solidFill>
                  <a:srgbClr val="F92571"/>
                </a:solidFill>
              </a:rPr>
              <a:t>Telegram-</a:t>
            </a:r>
            <a:r>
              <a:rPr lang="ru-RU" dirty="0">
                <a:solidFill>
                  <a:srgbClr val="F92571"/>
                </a:solidFill>
              </a:rPr>
              <a:t>ботом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527292" y="5213072"/>
            <a:ext cx="3866856" cy="672075"/>
          </a:xfrm>
        </p:spPr>
        <p:txBody>
          <a:bodyPr>
            <a:normAutofit/>
          </a:bodyPr>
          <a:lstStyle/>
          <a:p>
            <a:r>
              <a:rPr lang="ru-RU" dirty="0"/>
              <a:t>Настройка взаимодействия с ботом для валидации качества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</p:spPr>
        <p:txBody>
          <a:bodyPr/>
          <a:lstStyle/>
          <a:p>
            <a:r>
              <a:rPr lang="ru-RU" dirty="0"/>
              <a:t>ЭТАПЫ ВЫПОЛНЕНИЯ ЗАДАЧИ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78493" y="1442512"/>
            <a:ext cx="771003" cy="423628"/>
          </a:xfrm>
        </p:spPr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59137" y="3046496"/>
            <a:ext cx="771003" cy="403756"/>
          </a:xfrm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59137" y="4630608"/>
            <a:ext cx="771003" cy="403913"/>
          </a:xfrm>
        </p:spPr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451600" y="1442512"/>
            <a:ext cx="771003" cy="423628"/>
          </a:xfrm>
        </p:spPr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432244" y="3046496"/>
            <a:ext cx="771003" cy="403756"/>
          </a:xfrm>
        </p:spPr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432244" y="4630608"/>
            <a:ext cx="771003" cy="403913"/>
          </a:xfrm>
        </p:spPr>
        <p:txBody>
          <a:bodyPr/>
          <a:lstStyle/>
          <a:p>
            <a:r>
              <a:rPr lang="ru-RU" dirty="0"/>
              <a:t>06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5867077-B667-AFD8-BFDD-7999F6A7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18" y="3482338"/>
            <a:ext cx="768163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685004" y="1175580"/>
            <a:ext cx="4222456" cy="423628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Документирование решения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85007" y="1545224"/>
            <a:ext cx="4222456" cy="67207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Создание README с инструкциями по развертыванию и описанием архитектуры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358111" y="1175580"/>
            <a:ext cx="4222456" cy="423628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Публикация на </a:t>
            </a:r>
            <a:r>
              <a:rPr lang="en-GB" dirty="0">
                <a:solidFill>
                  <a:srgbClr val="F92571"/>
                </a:solidFill>
              </a:rPr>
              <a:t>GitHub</a:t>
            </a:r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358114" y="1554651"/>
            <a:ext cx="4222456" cy="672075"/>
          </a:xfrm>
        </p:spPr>
        <p:txBody>
          <a:bodyPr>
            <a:normAutofit/>
          </a:bodyPr>
          <a:lstStyle/>
          <a:p>
            <a:r>
              <a:rPr lang="ru-RU" dirty="0"/>
              <a:t>Выкладка кода и документации в репозиторий для проверки экспертами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65" y="428950"/>
            <a:ext cx="9862734" cy="376138"/>
          </a:xfrm>
        </p:spPr>
        <p:txBody>
          <a:bodyPr/>
          <a:lstStyle/>
          <a:p>
            <a:r>
              <a:rPr lang="ru-RU" dirty="0"/>
              <a:t>ЭТАПЫ ВЫПОЛНЕНИЯ ЗАДАЧИ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78493" y="1140855"/>
            <a:ext cx="771003" cy="423628"/>
          </a:xfrm>
        </p:spPr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263063" y="1140855"/>
            <a:ext cx="841905" cy="423628"/>
          </a:xfrm>
        </p:spPr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5E5B2694-6F7C-3B51-8A11-2D11A075FEB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A011DED-4939-E89E-9F29-2487FAF7BA2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DE89DB90-DAD5-AAA2-EAB8-F82D3907F5D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6B325EB1-127D-5B3E-FDB1-6230CAA01E3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4D42C7-EAA3-A46B-88BB-350FD3DD6CB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C9527371-276C-FA84-CBBC-FD8B2298E2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F7578ED0-E294-A75C-7DF2-B34F9D51B85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B5411206-7013-CCFA-515A-452F3325999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49E839E-6799-897B-F94F-C1313F51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010" y="2559249"/>
            <a:ext cx="5318534" cy="342003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123F548-0B13-4ABE-5F63-C5D5CCE5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5" y="2559249"/>
            <a:ext cx="5882025" cy="34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0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ОБУЧЕНИЕ МОДЕЛИ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2D50A4-F98A-4A5D-A666-B99022C861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D0B644D-D790-48C2-BC35-EDB0C7DDBB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235" y="1110271"/>
            <a:ext cx="6806142" cy="5340357"/>
          </a:xfrm>
          <a:gradFill flip="none" rotWithShape="1">
            <a:gsLst>
              <a:gs pos="0">
                <a:schemeClr val="accent6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accent6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accent6">
                  <a:lumMod val="25000"/>
                  <a:lumOff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Подготовка данных </a:t>
            </a:r>
            <a:r>
              <a:rPr lang="ru-RU" dirty="0">
                <a:solidFill>
                  <a:schemeClr val="tx1"/>
                </a:solidFill>
              </a:rPr>
              <a:t>– читаем CSV, превращаем аннотации в BIO-метки.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Определение меток </a:t>
            </a:r>
            <a:r>
              <a:rPr lang="ru-RU" dirty="0">
                <a:solidFill>
                  <a:schemeClr val="tx1"/>
                </a:solidFill>
              </a:rPr>
              <a:t>– список тегов + словари label2id/id2label.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 err="1">
                <a:solidFill>
                  <a:schemeClr val="tx1"/>
                </a:solidFill>
              </a:rPr>
              <a:t>Токенизация</a:t>
            </a:r>
            <a:r>
              <a:rPr lang="ru-RU" dirty="0">
                <a:solidFill>
                  <a:schemeClr val="tx1"/>
                </a:solidFill>
              </a:rPr>
              <a:t> – разбиваем на токены, выравниваем метки.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Загрузка модели </a:t>
            </a:r>
            <a:r>
              <a:rPr lang="ru-RU" dirty="0">
                <a:solidFill>
                  <a:schemeClr val="tx1"/>
                </a:solidFill>
              </a:rPr>
              <a:t>– </a:t>
            </a:r>
            <a:r>
              <a:rPr lang="ru-RU" dirty="0" err="1">
                <a:solidFill>
                  <a:schemeClr val="tx1"/>
                </a:solidFill>
              </a:rPr>
              <a:t>RuBERT</a:t>
            </a:r>
            <a:r>
              <a:rPr lang="ru-RU" dirty="0">
                <a:solidFill>
                  <a:schemeClr val="tx1"/>
                </a:solidFill>
              </a:rPr>
              <a:t> для токен-классификации.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Настройка обучения </a:t>
            </a:r>
            <a:r>
              <a:rPr lang="ru-RU" dirty="0">
                <a:solidFill>
                  <a:schemeClr val="tx1"/>
                </a:solidFill>
              </a:rPr>
              <a:t>– аргументы (</a:t>
            </a:r>
            <a:r>
              <a:rPr lang="ru-RU" dirty="0" err="1">
                <a:solidFill>
                  <a:schemeClr val="tx1"/>
                </a:solidFill>
              </a:rPr>
              <a:t>lr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batch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epochs</a:t>
            </a:r>
            <a:r>
              <a:rPr lang="ru-RU" dirty="0">
                <a:solidFill>
                  <a:schemeClr val="tx1"/>
                </a:solidFill>
              </a:rPr>
              <a:t> и т.д.).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 err="1">
                <a:solidFill>
                  <a:schemeClr val="tx1"/>
                </a:solidFill>
              </a:rPr>
              <a:t>Trainer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– модель + данные + метрики.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Обучение</a:t>
            </a:r>
            <a:r>
              <a:rPr lang="ru-RU" dirty="0">
                <a:solidFill>
                  <a:schemeClr val="tx1"/>
                </a:solidFill>
              </a:rPr>
              <a:t> – </a:t>
            </a:r>
            <a:r>
              <a:rPr lang="ru-RU" dirty="0" err="1">
                <a:solidFill>
                  <a:schemeClr val="tx1"/>
                </a:solidFill>
              </a:rPr>
              <a:t>trainer.train</a:t>
            </a:r>
            <a:r>
              <a:rPr lang="ru-RU" dirty="0">
                <a:solidFill>
                  <a:schemeClr val="tx1"/>
                </a:solidFill>
              </a:rPr>
              <a:t>().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Оценка</a:t>
            </a:r>
            <a:r>
              <a:rPr lang="ru-RU" dirty="0">
                <a:solidFill>
                  <a:schemeClr val="tx1"/>
                </a:solidFill>
              </a:rPr>
              <a:t> – </a:t>
            </a:r>
            <a:r>
              <a:rPr lang="ru-RU" dirty="0" err="1">
                <a:solidFill>
                  <a:schemeClr val="tx1"/>
                </a:solidFill>
              </a:rPr>
              <a:t>trainer.evaluate</a:t>
            </a:r>
            <a:r>
              <a:rPr lang="ru-RU" dirty="0">
                <a:solidFill>
                  <a:schemeClr val="tx1"/>
                </a:solidFill>
              </a:rPr>
              <a:t>().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Сохранение</a:t>
            </a:r>
            <a:r>
              <a:rPr lang="ru-RU" dirty="0">
                <a:solidFill>
                  <a:schemeClr val="tx1"/>
                </a:solidFill>
              </a:rPr>
              <a:t> – модель и </a:t>
            </a:r>
            <a:r>
              <a:rPr lang="ru-RU" dirty="0" err="1">
                <a:solidFill>
                  <a:schemeClr val="tx1"/>
                </a:solidFill>
              </a:rPr>
              <a:t>токенизатор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6" y="727784"/>
            <a:ext cx="9862734" cy="376138"/>
          </a:xfrm>
        </p:spPr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Интеграция с </a:t>
            </a:r>
            <a:r>
              <a:rPr lang="en-GB" dirty="0">
                <a:solidFill>
                  <a:srgbClr val="F92571"/>
                </a:solidFill>
              </a:rPr>
              <a:t>Telegram-</a:t>
            </a:r>
            <a:r>
              <a:rPr lang="ru-RU" dirty="0">
                <a:solidFill>
                  <a:srgbClr val="F92571"/>
                </a:solidFill>
              </a:rPr>
              <a:t>ботом</a:t>
            </a:r>
            <a:br>
              <a:rPr lang="ru-RU" dirty="0">
                <a:solidFill>
                  <a:srgbClr val="F92571"/>
                </a:solidFill>
              </a:rPr>
            </a:br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088506"/>
            <a:ext cx="4902200" cy="712587"/>
          </a:xfrm>
        </p:spPr>
        <p:txBody>
          <a:bodyPr/>
          <a:lstStyle/>
          <a:p>
            <a:r>
              <a:rPr lang="ru-RU" dirty="0"/>
              <a:t>Был сгенерирован файл </a:t>
            </a:r>
            <a:r>
              <a:rPr lang="en-GB" dirty="0"/>
              <a:t>test_predictions.csv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1662711"/>
            <a:ext cx="4902200" cy="712587"/>
          </a:xfrm>
        </p:spPr>
        <p:txBody>
          <a:bodyPr/>
          <a:lstStyle/>
          <a:p>
            <a:r>
              <a:rPr lang="ru-RU" dirty="0"/>
              <a:t>Тестировали </a:t>
            </a:r>
            <a:r>
              <a:rPr lang="en-GB" dirty="0" err="1"/>
              <a:t>DeepPavlov</a:t>
            </a:r>
            <a:r>
              <a:rPr lang="ru-RU" dirty="0"/>
              <a:t>. Лучшая отправка – 0,7512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2236916"/>
            <a:ext cx="4902200" cy="712587"/>
          </a:xfrm>
        </p:spPr>
        <p:txBody>
          <a:bodyPr/>
          <a:lstStyle/>
          <a:p>
            <a:r>
              <a:rPr lang="ru-RU" dirty="0"/>
              <a:t>Тестировали </a:t>
            </a:r>
            <a:r>
              <a:rPr lang="en-GB" dirty="0"/>
              <a:t>sberbank-rubert-base-collection3.</a:t>
            </a:r>
          </a:p>
          <a:p>
            <a:r>
              <a:rPr lang="ru-RU" dirty="0"/>
              <a:t>Лучшая отправка – 0,1695</a:t>
            </a:r>
          </a:p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08034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161639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2152442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04206D-DE78-C070-2743-78023CD2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6" y="1006313"/>
            <a:ext cx="4968671" cy="5532599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C7C6BDEB-4A89-1105-B7DE-C357DCD9C9C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509048" y="-184666"/>
            <a:ext cx="30165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352EF3-984F-7A14-8B2F-BA5678856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3"/>
          <a:stretch/>
        </p:blipFill>
        <p:spPr>
          <a:xfrm>
            <a:off x="6662924" y="3218835"/>
            <a:ext cx="4410691" cy="30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38C461D0-0D39-4FD3-8AD4-0E832E887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3826" y="1280161"/>
            <a:ext cx="3430829" cy="2148840"/>
          </a:xfrm>
          <a:noFill/>
          <a:ln>
            <a:noFill/>
          </a:ln>
        </p:spPr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Создание виртуальной машины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2282036" y="1077110"/>
            <a:ext cx="7276739" cy="37015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6A078F-3C81-5027-4F0E-B861D4D52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76" r="4890"/>
          <a:stretch/>
        </p:blipFill>
        <p:spPr>
          <a:xfrm>
            <a:off x="3403072" y="1413415"/>
            <a:ext cx="4515439" cy="2536417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10793</TotalTime>
  <Words>631</Words>
  <Application>Microsoft Office PowerPoint</Application>
  <PresentationFormat>Широкоэкранный</PresentationFormat>
  <Paragraphs>121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Montserrat</vt:lpstr>
      <vt:lpstr>Wingdings</vt:lpstr>
      <vt:lpstr>Для Академия инноваторов 16_9</vt:lpstr>
      <vt:lpstr>X5olution</vt:lpstr>
      <vt:lpstr>Презентация PowerPoint</vt:lpstr>
      <vt:lpstr>КОМАНДА «X5OLUTION»</vt:lpstr>
      <vt:lpstr>КОМАНДА «X5OLUTION»</vt:lpstr>
      <vt:lpstr>ЭТАПЫ ВЫПОЛНЕНИЯ ЗАДАЧИ</vt:lpstr>
      <vt:lpstr>ЭТАПЫ ВЫПОЛНЕНИЯ ЗАДАЧИ</vt:lpstr>
      <vt:lpstr>ОБУЧЕНИЕ МОДЕЛИ</vt:lpstr>
      <vt:lpstr>Интеграция с Telegram-ботом </vt:lpstr>
      <vt:lpstr>Создание виртуальной машины</vt:lpstr>
      <vt:lpstr>Установка Docker и попытка поместить  решение туда 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Валерия Саклакова</cp:lastModifiedBy>
  <cp:revision>78</cp:revision>
  <dcterms:created xsi:type="dcterms:W3CDTF">2023-05-15T07:36:23Z</dcterms:created>
  <dcterms:modified xsi:type="dcterms:W3CDTF">2025-10-02T20:50:54Z</dcterms:modified>
</cp:coreProperties>
</file>